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8EFC44-9984-4C94-8827-65816FFAE7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B854FA1-89ED-492D-B0D0-778B95D384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91F6A2D-BD25-453A-AFC8-97F6CF975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B3B27-D0BD-4523-954B-90FEA2539553}" type="datetimeFigureOut">
              <a:rPr lang="de-DE" smtClean="0"/>
              <a:t>17.01.2021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079D1BC-8E44-4CBF-B81C-7A78F636D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0F13832-6219-4F91-B78B-14332C2E9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73BAA-3620-4954-B1A6-9B362857909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5163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C05997-09DE-4C51-9BE1-CFF8C2CF2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E097010-020D-43D6-83F2-B919AA7888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BBCDF35-264D-4537-9545-CD83E25FE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B3B27-D0BD-4523-954B-90FEA2539553}" type="datetimeFigureOut">
              <a:rPr lang="de-DE" smtClean="0"/>
              <a:t>17.01.2021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9CCF022-A358-4BCB-A893-8E68DE4B3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9835BD-98C6-49DC-83D7-F973E2BD5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73BAA-3620-4954-B1A6-9B362857909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8547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5A87059-0CA1-47D9-9A23-7CC3CDA362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FE57C1E-C1E3-46D9-87D5-CACF6CEE23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B476B7B-C5A0-4D35-AE8B-8B63FF40C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B3B27-D0BD-4523-954B-90FEA2539553}" type="datetimeFigureOut">
              <a:rPr lang="de-DE" smtClean="0"/>
              <a:t>17.01.2021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38C2ABC-9FB9-4A7B-A3C6-589E10909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8A52FA9-BBC2-4C76-B989-5184AB01F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73BAA-3620-4954-B1A6-9B362857909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5158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8DD0E7-12CD-4516-926E-12D64BC13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AFC6EB3-8297-4B11-B93D-C9CB24C13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4E3F7A9-05AC-4F79-93F6-70F88FC63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B3B27-D0BD-4523-954B-90FEA2539553}" type="datetimeFigureOut">
              <a:rPr lang="de-DE" smtClean="0"/>
              <a:t>17.01.2021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345F0DE-2D9D-4F19-9C30-278848D50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E6CF03-74E5-477F-BA66-B940071A5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73BAA-3620-4954-B1A6-9B362857909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7415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A1D153-3245-4FB1-AD9E-D11FBED03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014E5BF-604A-43EA-96A6-8927EB7C47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FCE8EA8-C210-4626-B957-5881110E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B3B27-D0BD-4523-954B-90FEA2539553}" type="datetimeFigureOut">
              <a:rPr lang="de-DE" smtClean="0"/>
              <a:t>17.01.2021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BA28696-C907-4FED-A76A-D174CA06C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F8D33B4-D8BE-4D63-9DB7-D5BE9324D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73BAA-3620-4954-B1A6-9B362857909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0365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8786E2-CE09-4CCB-9D4A-9920A0DCA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67B64A1-C230-47C1-895F-3868F12067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8AF5EF3-C761-4484-9C49-41A9CB61D1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876A758-180A-4755-BEAF-671CCA61B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B3B27-D0BD-4523-954B-90FEA2539553}" type="datetimeFigureOut">
              <a:rPr lang="de-DE" smtClean="0"/>
              <a:t>17.01.2021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0307D1B-B22C-4FC4-AF11-065A9745F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45E332A-BCF1-4597-89EB-2CD5A2F0B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73BAA-3620-4954-B1A6-9B362857909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2856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8AC694-5F43-4630-A7D9-522746D05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63A09D2-79E5-4947-94FC-1BE6423F9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3CFE3FF-A816-475C-A92D-C462A2D805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77E9E74-1BCC-47CF-94E0-2373031250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056DCE5-381E-4A62-9003-F5632D8DD0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E212B20-59A5-43FE-8605-2F9864593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B3B27-D0BD-4523-954B-90FEA2539553}" type="datetimeFigureOut">
              <a:rPr lang="de-DE" smtClean="0"/>
              <a:t>17.01.2021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F3312F1-AEF5-473D-9015-1FBC9D57C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F39A45E-AEA0-45A5-A410-5DD241969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73BAA-3620-4954-B1A6-9B362857909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3291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7AEA86-FF48-4F0D-945D-EA8D0F752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75BDFB8-0CCC-434F-BE30-F5F517337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B3B27-D0BD-4523-954B-90FEA2539553}" type="datetimeFigureOut">
              <a:rPr lang="de-DE" smtClean="0"/>
              <a:t>17.01.2021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7094A1B-78A2-4901-B062-180E30FD7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7981507-DB18-4F7C-984F-B4256BC7C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73BAA-3620-4954-B1A6-9B362857909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218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E727555-1309-4989-ABE8-A373A9F63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B3B27-D0BD-4523-954B-90FEA2539553}" type="datetimeFigureOut">
              <a:rPr lang="de-DE" smtClean="0"/>
              <a:t>17.01.2021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87FAF99-C8EC-4B2E-B1D5-DFF968A21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E207F98-96D8-42F7-8A5A-4A302FD95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73BAA-3620-4954-B1A6-9B362857909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4409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B73110-028A-46BD-800E-120AC584A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A5B8BCD-630F-4F48-8A86-0E14D12AE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5C59BB3-9911-4CF0-ABD1-0D27A22DA7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9D7558F-6562-435C-84E2-A1001B449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B3B27-D0BD-4523-954B-90FEA2539553}" type="datetimeFigureOut">
              <a:rPr lang="de-DE" smtClean="0"/>
              <a:t>17.01.2021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5C42509-12F0-4AE5-B9A2-3304F6D29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2FEEBE9-9F6C-495F-9E50-15132A55E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73BAA-3620-4954-B1A6-9B362857909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730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332250-47A0-4D6E-9208-54D0F787C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602A454-5C9A-4A03-84AF-1686D12286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1AEB775-8AC3-4885-87DA-92B9A25A6E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1CB1561-7939-4F6D-BF06-69F1ADC7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B3B27-D0BD-4523-954B-90FEA2539553}" type="datetimeFigureOut">
              <a:rPr lang="de-DE" smtClean="0"/>
              <a:t>17.01.2021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04C48A7-EB4E-4998-A049-B34706F41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80C3689-714E-48F8-83CF-63EB5B632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73BAA-3620-4954-B1A6-9B362857909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9685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FAB6F47-7389-41E5-BAFF-14D122F6A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D08B8A4-46B7-4E16-8E68-2836A6968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277AC4C-03AA-4881-92E9-9883F6CC3C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B3B27-D0BD-4523-954B-90FEA2539553}" type="datetimeFigureOut">
              <a:rPr lang="de-DE" smtClean="0"/>
              <a:t>17.01.2021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D10DEC7-361A-4BE2-814C-0D1BB7B377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9EB1013-5761-48E5-9DA4-E6B3C7DA97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73BAA-3620-4954-B1A6-9B362857909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0331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F3CE85-DE54-49F2-A88A-5EB589848E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087306" cy="2889114"/>
          </a:xfrm>
        </p:spPr>
        <p:txBody>
          <a:bodyPr anchor="b">
            <a:normAutofit/>
          </a:bodyPr>
          <a:lstStyle/>
          <a:p>
            <a:pPr algn="l"/>
            <a:r>
              <a:rPr lang="de-DE" sz="5400"/>
              <a:t>„Erinnern für Toleranz“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297E941-07FE-4973-8D6A-CA456B08F4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4612" y="4750893"/>
            <a:ext cx="4087305" cy="1147863"/>
          </a:xfrm>
        </p:spPr>
        <p:txBody>
          <a:bodyPr anchor="t">
            <a:normAutofit/>
          </a:bodyPr>
          <a:lstStyle/>
          <a:p>
            <a:pPr algn="l"/>
            <a:r>
              <a:rPr lang="de-DE" sz="2800" dirty="0"/>
              <a:t>Stolpersteine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Michael Friedrichs-Friedländer aus Berlin: Stolperstein-Macher: „Ich drücke  oft ein paar Tränen weg“ - Berlin - Tagesspiegel">
            <a:extLst>
              <a:ext uri="{FF2B5EF4-FFF2-40B4-BE49-F238E27FC236}">
                <a16:creationId xmlns:a16="http://schemas.microsoft.com/office/drawing/2014/main" id="{9D84BB3D-B7BA-4E71-80A4-7362843DB1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9" r="28416" b="2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B97C689-3E7F-4177-9A98-11E98F20AF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601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11595">
        <p15:prstTrans prst="curtains"/>
      </p:transition>
    </mc:Choice>
    <mc:Fallback>
      <p:transition spd="slow" advTm="115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874E7F-035D-4B88-B83E-F55C855B5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573" y="320675"/>
            <a:ext cx="11407487" cy="1325563"/>
          </a:xfrm>
        </p:spPr>
        <p:txBody>
          <a:bodyPr>
            <a:normAutofit/>
          </a:bodyPr>
          <a:lstStyle/>
          <a:p>
            <a:r>
              <a:rPr lang="de-DE" sz="5400" dirty="0">
                <a:solidFill>
                  <a:schemeClr val="bg1"/>
                </a:solidFill>
              </a:rPr>
              <a:t>Überblick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DC7CE21-C7F0-4BAB-A0F4-57D2BF95AB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EF19E9C-70E6-4D76-8AAD-E1B010C19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573" y="177246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de-DE" sz="3600" dirty="0">
                <a:solidFill>
                  <a:schemeClr val="bg1"/>
                </a:solidFill>
              </a:rPr>
              <a:t>1. Was sind Stolpersteine?</a:t>
            </a:r>
          </a:p>
          <a:p>
            <a:pPr marL="0" indent="0">
              <a:buNone/>
            </a:pPr>
            <a:endParaRPr lang="de-DE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de-DE" sz="3600" dirty="0">
                <a:solidFill>
                  <a:schemeClr val="bg1"/>
                </a:solidFill>
              </a:rPr>
              <a:t>2. Biographische Vorstellung eines Stolpersteines</a:t>
            </a:r>
          </a:p>
          <a:p>
            <a:pPr marL="0" indent="0">
              <a:buNone/>
            </a:pPr>
            <a:endParaRPr lang="de-DE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de-DE" sz="3600" dirty="0">
                <a:solidFill>
                  <a:schemeClr val="bg1"/>
                </a:solidFill>
              </a:rPr>
              <a:t>3. Reflexion</a:t>
            </a:r>
          </a:p>
        </p:txBody>
      </p:sp>
    </p:spTree>
    <p:extLst>
      <p:ext uri="{BB962C8B-B14F-4D97-AF65-F5344CB8AC3E}">
        <p14:creationId xmlns:p14="http://schemas.microsoft.com/office/powerpoint/2010/main" val="912795621"/>
      </p:ext>
    </p:extLst>
  </p:cSld>
  <p:clrMapOvr>
    <a:masterClrMapping/>
  </p:clrMapOvr>
  <p:transition spd="slow" advTm="1842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4E42B7-6136-4C0A-8B76-4E36E9611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de-DE"/>
              <a:t>Was sind Stolpersteine?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D9B367-A536-4720-AAD0-04423CCA4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de-DE" sz="2000" dirty="0"/>
              <a:t>größtes dezentrales Denkmal mit 75000 Steinen in 22 Ländern</a:t>
            </a:r>
          </a:p>
          <a:p>
            <a:pPr>
              <a:buFontTx/>
              <a:buChar char="-"/>
            </a:pPr>
            <a:r>
              <a:rPr lang="de-DE" sz="2000" dirty="0"/>
              <a:t>Projekt 1992 von Gunter Demnig gegründet</a:t>
            </a:r>
          </a:p>
          <a:p>
            <a:pPr>
              <a:buFontTx/>
              <a:buChar char="-"/>
            </a:pPr>
            <a:r>
              <a:rPr lang="de-DE" sz="2000" dirty="0"/>
              <a:t>Ziele: - Gegengewicht zu den zentralen Denkmälern</a:t>
            </a:r>
          </a:p>
          <a:p>
            <a:pPr marL="0" indent="0">
              <a:buNone/>
            </a:pPr>
            <a:r>
              <a:rPr lang="de-DE" sz="2000" dirty="0"/>
              <a:t>               - Verminderung der Anonymisierung der Opfer der </a:t>
            </a:r>
          </a:p>
          <a:p>
            <a:pPr marL="0" indent="0">
              <a:buNone/>
            </a:pPr>
            <a:r>
              <a:rPr lang="de-DE" sz="2000" dirty="0"/>
              <a:t>                  NS-Herrschaft</a:t>
            </a:r>
          </a:p>
          <a:p>
            <a:pPr marL="0" indent="0">
              <a:buNone/>
            </a:pPr>
            <a:r>
              <a:rPr lang="de-DE" sz="2000" dirty="0"/>
              <a:t>               - Erinnerung an das Schicksal der Opfer </a:t>
            </a:r>
          </a:p>
          <a:p>
            <a:pPr marL="0" indent="0">
              <a:buNone/>
            </a:pPr>
            <a:r>
              <a:rPr lang="de-DE" sz="2000" dirty="0"/>
              <a:t>               - Zusammenführung von Familien in Gedenken</a:t>
            </a:r>
          </a:p>
          <a:p>
            <a:pPr>
              <a:buFontTx/>
              <a:buChar char="-"/>
            </a:pPr>
            <a:endParaRPr lang="de-DE" sz="2000" dirty="0"/>
          </a:p>
        </p:txBody>
      </p:sp>
      <p:pic>
        <p:nvPicPr>
          <p:cNvPr id="2050" name="Picture 2" descr="Liste der Stolpersteine in Berlin – Wikipedia">
            <a:extLst>
              <a:ext uri="{FF2B5EF4-FFF2-40B4-BE49-F238E27FC236}">
                <a16:creationId xmlns:a16="http://schemas.microsoft.com/office/drawing/2014/main" id="{429C6BB3-B59A-4C76-AC3E-6713ED765D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6" r="16044" b="1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60" name="Straight Connector 19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ACAC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4C7A0C8-5484-4CB5-B8C4-AC5DD58F4F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4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8200">
        <p:split orient="vert"/>
      </p:transition>
    </mc:Choice>
    <mc:Fallback xmlns="">
      <p:transition spd="slow" advTm="1482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Alfred Cohen">
            <a:extLst>
              <a:ext uri="{FF2B5EF4-FFF2-40B4-BE49-F238E27FC236}">
                <a16:creationId xmlns:a16="http://schemas.microsoft.com/office/drawing/2014/main" id="{F9F9B316-C737-4A74-ACDA-ACCC0A13B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8998" y="536298"/>
            <a:ext cx="4142475" cy="411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9B38642C-62C4-4E31-A5D3-BB1DD8CA3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663583" cy="6858478"/>
          </a:xfrm>
          <a:custGeom>
            <a:avLst/>
            <a:gdLst>
              <a:gd name="connsiteX0" fmla="*/ 0 w 8663583"/>
              <a:gd name="connsiteY0" fmla="*/ 0 h 6858478"/>
              <a:gd name="connsiteX1" fmla="*/ 480486 w 8663583"/>
              <a:gd name="connsiteY1" fmla="*/ 0 h 6858478"/>
              <a:gd name="connsiteX2" fmla="*/ 4415403 w 8663583"/>
              <a:gd name="connsiteY2" fmla="*/ 0 h 6858478"/>
              <a:gd name="connsiteX3" fmla="*/ 5481631 w 8663583"/>
              <a:gd name="connsiteY3" fmla="*/ 0 h 6858478"/>
              <a:gd name="connsiteX4" fmla="*/ 5487208 w 8663583"/>
              <a:gd name="connsiteY4" fmla="*/ 0 h 6858478"/>
              <a:gd name="connsiteX5" fmla="*/ 8663583 w 8663583"/>
              <a:gd name="connsiteY5" fmla="*/ 6858478 h 6858478"/>
              <a:gd name="connsiteX6" fmla="*/ 1239028 w 8663583"/>
              <a:gd name="connsiteY6" fmla="*/ 6858478 h 6858478"/>
              <a:gd name="connsiteX7" fmla="*/ 1239288 w 8663583"/>
              <a:gd name="connsiteY7" fmla="*/ 6857916 h 6858478"/>
              <a:gd name="connsiteX8" fmla="*/ 480486 w 8663583"/>
              <a:gd name="connsiteY8" fmla="*/ 6857916 h 6858478"/>
              <a:gd name="connsiteX9" fmla="*/ 480486 w 8663583"/>
              <a:gd name="connsiteY9" fmla="*/ 6858000 h 6858478"/>
              <a:gd name="connsiteX10" fmla="*/ 0 w 8663583"/>
              <a:gd name="connsiteY10" fmla="*/ 685800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663583" h="6858478">
                <a:moveTo>
                  <a:pt x="0" y="0"/>
                </a:moveTo>
                <a:lnTo>
                  <a:pt x="480486" y="0"/>
                </a:lnTo>
                <a:lnTo>
                  <a:pt x="4415403" y="0"/>
                </a:lnTo>
                <a:lnTo>
                  <a:pt x="5481631" y="0"/>
                </a:lnTo>
                <a:lnTo>
                  <a:pt x="5487208" y="0"/>
                </a:lnTo>
                <a:lnTo>
                  <a:pt x="8663583" y="6858478"/>
                </a:lnTo>
                <a:lnTo>
                  <a:pt x="1239028" y="6858478"/>
                </a:lnTo>
                <a:lnTo>
                  <a:pt x="1239288" y="6857916"/>
                </a:lnTo>
                <a:lnTo>
                  <a:pt x="480486" y="6857916"/>
                </a:lnTo>
                <a:lnTo>
                  <a:pt x="4804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A9F66240-8C38-4069-A5C9-2D3FCD97E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234957" cy="6858478"/>
          </a:xfrm>
          <a:custGeom>
            <a:avLst/>
            <a:gdLst>
              <a:gd name="connsiteX0" fmla="*/ 156905 w 8234957"/>
              <a:gd name="connsiteY0" fmla="*/ 0 h 6858478"/>
              <a:gd name="connsiteX1" fmla="*/ 3986777 w 8234957"/>
              <a:gd name="connsiteY1" fmla="*/ 0 h 6858478"/>
              <a:gd name="connsiteX2" fmla="*/ 5053005 w 8234957"/>
              <a:gd name="connsiteY2" fmla="*/ 0 h 6858478"/>
              <a:gd name="connsiteX3" fmla="*/ 5058582 w 8234957"/>
              <a:gd name="connsiteY3" fmla="*/ 0 h 6858478"/>
              <a:gd name="connsiteX4" fmla="*/ 8234957 w 8234957"/>
              <a:gd name="connsiteY4" fmla="*/ 6858478 h 6858478"/>
              <a:gd name="connsiteX5" fmla="*/ 810402 w 8234957"/>
              <a:gd name="connsiteY5" fmla="*/ 6858478 h 6858478"/>
              <a:gd name="connsiteX6" fmla="*/ 810662 w 8234957"/>
              <a:gd name="connsiteY6" fmla="*/ 6857916 h 6858478"/>
              <a:gd name="connsiteX7" fmla="*/ 156905 w 8234957"/>
              <a:gd name="connsiteY7" fmla="*/ 6857916 h 6858478"/>
              <a:gd name="connsiteX8" fmla="*/ 156905 w 8234957"/>
              <a:gd name="connsiteY8" fmla="*/ 6858478 h 6858478"/>
              <a:gd name="connsiteX9" fmla="*/ 0 w 8234957"/>
              <a:gd name="connsiteY9" fmla="*/ 6858478 h 6858478"/>
              <a:gd name="connsiteX10" fmla="*/ 0 w 8234957"/>
              <a:gd name="connsiteY10" fmla="*/ 479 h 6858478"/>
              <a:gd name="connsiteX11" fmla="*/ 156905 w 8234957"/>
              <a:gd name="connsiteY11" fmla="*/ 479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34957" h="6858478">
                <a:moveTo>
                  <a:pt x="156905" y="0"/>
                </a:moveTo>
                <a:lnTo>
                  <a:pt x="3986777" y="0"/>
                </a:lnTo>
                <a:lnTo>
                  <a:pt x="5053005" y="0"/>
                </a:lnTo>
                <a:lnTo>
                  <a:pt x="5058582" y="0"/>
                </a:lnTo>
                <a:lnTo>
                  <a:pt x="8234957" y="6858478"/>
                </a:lnTo>
                <a:lnTo>
                  <a:pt x="810402" y="6858478"/>
                </a:lnTo>
                <a:lnTo>
                  <a:pt x="810662" y="6857916"/>
                </a:lnTo>
                <a:lnTo>
                  <a:pt x="156905" y="6857916"/>
                </a:lnTo>
                <a:lnTo>
                  <a:pt x="156905" y="6858478"/>
                </a:lnTo>
                <a:lnTo>
                  <a:pt x="0" y="6858478"/>
                </a:lnTo>
                <a:lnTo>
                  <a:pt x="0" y="479"/>
                </a:lnTo>
                <a:lnTo>
                  <a:pt x="156905" y="479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F806E3D6-F41C-44AD-A741-1712467F8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020824"/>
            <a:ext cx="6655442" cy="4151376"/>
          </a:xfrm>
        </p:spPr>
        <p:txBody>
          <a:bodyPr>
            <a:normAutofit/>
          </a:bodyPr>
          <a:lstStyle/>
          <a:p>
            <a:r>
              <a:rPr lang="de-DE" sz="2000" dirty="0"/>
              <a:t>geboren am 17. Februar 1864 in Osterholz-Scharmbeck</a:t>
            </a:r>
          </a:p>
          <a:p>
            <a:r>
              <a:rPr lang="de-DE" sz="2000" dirty="0"/>
              <a:t>Familienstand: - verheiratet mit Flora Cohen (geboren 1875)</a:t>
            </a:r>
          </a:p>
          <a:p>
            <a:pPr marL="0" indent="0">
              <a:buNone/>
            </a:pPr>
            <a:r>
              <a:rPr lang="de-DE" sz="2000" dirty="0"/>
              <a:t>                                - zwei Kinder: Henny und Friedrich Wilhelm </a:t>
            </a:r>
          </a:p>
          <a:p>
            <a:r>
              <a:rPr lang="de-DE" sz="2000" dirty="0"/>
              <a:t>Übernahme der Manufaktur seines Vaters in der </a:t>
            </a:r>
            <a:r>
              <a:rPr lang="de-DE" sz="2000" dirty="0" err="1"/>
              <a:t>Hohentorstraße</a:t>
            </a:r>
            <a:endParaRPr lang="de-DE" sz="2000" dirty="0"/>
          </a:p>
          <a:p>
            <a:r>
              <a:rPr lang="de-DE" sz="2000" dirty="0"/>
              <a:t>gestorben am 11. August 1942 im Ghetto Theresienstadt</a:t>
            </a:r>
          </a:p>
          <a:p>
            <a:pPr marL="0" indent="0">
              <a:buNone/>
            </a:pPr>
            <a:endParaRPr lang="de-DE" sz="20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63B23C1-6160-4760-8713-3951C0873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4951" y="-1701801"/>
            <a:ext cx="10515600" cy="1325563"/>
          </a:xfrm>
        </p:spPr>
        <p:txBody>
          <a:bodyPr/>
          <a:lstStyle/>
          <a:p>
            <a:r>
              <a:rPr lang="de-DE" dirty="0"/>
              <a:t>Alfred Cohen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C15A6D3-B8BA-416B-A271-0859004A0E5C}"/>
              </a:ext>
            </a:extLst>
          </p:cNvPr>
          <p:cNvSpPr txBox="1"/>
          <p:nvPr/>
        </p:nvSpPr>
        <p:spPr>
          <a:xfrm>
            <a:off x="740780" y="405114"/>
            <a:ext cx="2871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Alfred Cohen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BF16CD2-D791-48F3-BE31-C9EAF6BD73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44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 advTm="76851">
        <p14:flip dir="r"/>
      </p:transition>
    </mc:Choice>
    <mc:Fallback xmlns="">
      <p:transition spd="slow" advTm="768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tolpersteine für Flora und Alfred Cohen in der Nordstraße (ehemals Nr. 210) in Bremen">
            <a:extLst>
              <a:ext uri="{FF2B5EF4-FFF2-40B4-BE49-F238E27FC236}">
                <a16:creationId xmlns:a16="http://schemas.microsoft.com/office/drawing/2014/main" id="{5E24A5DA-E1CB-41F7-9BF1-D158E9FFB8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6" r="20508" b="-1"/>
          <a:stretch/>
        </p:blipFill>
        <p:spPr bwMode="auto">
          <a:xfrm>
            <a:off x="5797543" y="10"/>
            <a:ext cx="63941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7CD037D-F735-467E-986D-91E55715E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000000"/>
                </a:solidFill>
              </a:rPr>
              <a:t>Folgen der NS-Herrschaft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20DEA01-6BF4-4B05-8031-48767C92A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rmAutofit/>
          </a:bodyPr>
          <a:lstStyle/>
          <a:p>
            <a:r>
              <a:rPr lang="de-DE" sz="1600" dirty="0">
                <a:solidFill>
                  <a:srgbClr val="000000"/>
                </a:solidFill>
              </a:rPr>
              <a:t>Boykott jüdischer Geschäfte </a:t>
            </a:r>
            <a:r>
              <a:rPr lang="de-DE" sz="1600" dirty="0">
                <a:solidFill>
                  <a:srgbClr val="000000"/>
                </a:solidFill>
                <a:sym typeface="Wingdings" panose="05000000000000000000" pitchFamily="2" charset="2"/>
              </a:rPr>
              <a:t> Konkurs</a:t>
            </a:r>
          </a:p>
          <a:p>
            <a:r>
              <a:rPr lang="de-DE" sz="1600" dirty="0">
                <a:solidFill>
                  <a:srgbClr val="000000"/>
                </a:solidFill>
                <a:sym typeface="Wingdings" panose="05000000000000000000" pitchFamily="2" charset="2"/>
              </a:rPr>
              <a:t>Opfer der Reichspogromnacht </a:t>
            </a:r>
          </a:p>
          <a:p>
            <a:r>
              <a:rPr lang="de-DE" sz="1600" dirty="0">
                <a:solidFill>
                  <a:srgbClr val="000000"/>
                </a:solidFill>
                <a:sym typeface="Wingdings" panose="05000000000000000000" pitchFamily="2" charset="2"/>
              </a:rPr>
              <a:t>Verbot geschäftlicher Tätigkeiten  Aufgabe seines Handels 1938</a:t>
            </a:r>
          </a:p>
          <a:p>
            <a:r>
              <a:rPr lang="de-DE" sz="1600" dirty="0">
                <a:solidFill>
                  <a:srgbClr val="000000"/>
                </a:solidFill>
                <a:sym typeface="Wingdings" panose="05000000000000000000" pitchFamily="2" charset="2"/>
              </a:rPr>
              <a:t>Beschlagnahmung von Radios</a:t>
            </a:r>
          </a:p>
          <a:p>
            <a:r>
              <a:rPr lang="de-DE" sz="1600" dirty="0">
                <a:solidFill>
                  <a:srgbClr val="000000"/>
                </a:solidFill>
                <a:sym typeface="Wingdings" panose="05000000000000000000" pitchFamily="2" charset="2"/>
              </a:rPr>
              <a:t>Bestimmung der Einkaufszeit und der Geschäfte</a:t>
            </a:r>
          </a:p>
          <a:p>
            <a:r>
              <a:rPr lang="de-DE" sz="1600" dirty="0">
                <a:solidFill>
                  <a:srgbClr val="000000"/>
                </a:solidFill>
                <a:sym typeface="Wingdings" panose="05000000000000000000" pitchFamily="2" charset="2"/>
              </a:rPr>
              <a:t>Umzug in Judenhäuser nach Osterholz-Scharmbeck und nach Bremen</a:t>
            </a:r>
          </a:p>
          <a:p>
            <a:r>
              <a:rPr lang="de-DE" sz="1600" dirty="0">
                <a:solidFill>
                  <a:srgbClr val="000000"/>
                </a:solidFill>
                <a:sym typeface="Wingdings" panose="05000000000000000000" pitchFamily="2" charset="2"/>
              </a:rPr>
              <a:t>Deportation über Hannover zu dem Ghetto Theresienstadt </a:t>
            </a:r>
          </a:p>
          <a:p>
            <a:pPr marL="0" indent="0">
              <a:buNone/>
            </a:pPr>
            <a:r>
              <a:rPr lang="de-DE" sz="1600" dirty="0">
                <a:solidFill>
                  <a:srgbClr val="000000"/>
                </a:solidFill>
                <a:sym typeface="Wingdings" panose="05000000000000000000" pitchFamily="2" charset="2"/>
              </a:rPr>
              <a:t>  Tod drei Wochen später</a:t>
            </a:r>
          </a:p>
          <a:p>
            <a:pPr marL="0" indent="0">
              <a:buNone/>
            </a:pPr>
            <a:r>
              <a:rPr lang="de-DE" sz="1600" dirty="0">
                <a:solidFill>
                  <a:srgbClr val="000000"/>
                </a:solidFill>
                <a:sym typeface="Wingdings" panose="05000000000000000000" pitchFamily="2" charset="2"/>
              </a:rPr>
              <a:t>                                                   </a:t>
            </a:r>
            <a:endParaRPr lang="de-DE" sz="1600" dirty="0">
              <a:solidFill>
                <a:srgbClr val="000000"/>
              </a:solidFill>
            </a:endParaRP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49657CA4-4255-409E-92D7-41AD8BE855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81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43283">
        <p15:prstTrans prst="pageCurlDouble"/>
      </p:transition>
    </mc:Choice>
    <mc:Fallback xmlns="">
      <p:transition spd="slow" advTm="1432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D3D3B2-8EE2-47F3-806C-60A117F17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Reflexion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1F7D8C9-BA6A-44AD-A100-D5F7C9545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beste Möglichkeit für das alltägliche Erinnern</a:t>
            </a:r>
          </a:p>
          <a:p>
            <a:r>
              <a:rPr lang="de-DE" sz="2000" dirty="0">
                <a:solidFill>
                  <a:schemeClr val="bg1"/>
                </a:solidFill>
              </a:rPr>
              <a:t>Erkennung des Ausmaßes der systematischen Vernichtung von politischen und religiösen Opfern</a:t>
            </a:r>
          </a:p>
          <a:p>
            <a:r>
              <a:rPr lang="de-DE" sz="2000" dirty="0">
                <a:solidFill>
                  <a:schemeClr val="bg1"/>
                </a:solidFill>
              </a:rPr>
              <a:t>das Projekt ist nicht kritikfrei </a:t>
            </a:r>
            <a:r>
              <a:rPr lang="de-DE" sz="2000" dirty="0">
                <a:solidFill>
                  <a:schemeClr val="bg1"/>
                </a:solidFill>
                <a:sym typeface="Wingdings" panose="05000000000000000000" pitchFamily="2" charset="2"/>
              </a:rPr>
              <a:t> Es wird auf den Namen herumgetrampelt</a:t>
            </a:r>
            <a:endParaRPr lang="de-DE" sz="20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de-DE" sz="2000" dirty="0">
                <a:solidFill>
                  <a:schemeClr val="bg1"/>
                </a:solidFill>
                <a:sym typeface="Wingdings" panose="05000000000000000000" pitchFamily="2" charset="2"/>
              </a:rPr>
              <a:t> es lohnt sich meiner Meinung nach für die Fortführung zu kämpfen</a:t>
            </a:r>
          </a:p>
          <a:p>
            <a:pPr marL="0" indent="0">
              <a:buNone/>
            </a:pPr>
            <a:r>
              <a:rPr lang="de-DE" sz="20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endParaRPr lang="de-DE" sz="2000" dirty="0">
              <a:solidFill>
                <a:schemeClr val="bg1"/>
              </a:solidFill>
            </a:endParaRPr>
          </a:p>
        </p:txBody>
      </p:sp>
      <p:pic>
        <p:nvPicPr>
          <p:cNvPr id="6148" name="Picture 4" descr="Welt der Physik: Warum leuchtet eine Kerzenflamme unten bläulich und oben  rötlich?">
            <a:extLst>
              <a:ext uri="{FF2B5EF4-FFF2-40B4-BE49-F238E27FC236}">
                <a16:creationId xmlns:a16="http://schemas.microsoft.com/office/drawing/2014/main" id="{F99C5901-F64F-44B1-90D6-F94922DA0B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" r="2" b="2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DF2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593AC4AA-B0F0-4555-8C67-CDC9CC07D1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745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0969">
        <p15:prstTrans prst="peelOff"/>
      </p:transition>
    </mc:Choice>
    <mc:Fallback xmlns="">
      <p:transition spd="slow" advTm="909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B3734C-CEE7-482D-BB67-6378C928E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Quellen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BE3B9B-DAFD-4288-A11F-F8EBB1627A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sz="1600" dirty="0"/>
              <a:t>Zugriff am 21.10.2020</a:t>
            </a:r>
          </a:p>
          <a:p>
            <a:r>
              <a:rPr lang="de-DE" sz="1600" dirty="0"/>
              <a:t>https://www.bremerhaven.de/de/freizeit-kultur/stadtkultur/verlegung-von-stolpersteinen.16971.html</a:t>
            </a:r>
          </a:p>
          <a:p>
            <a:r>
              <a:rPr lang="de-DE" sz="1600" dirty="0"/>
              <a:t>https://wuerzburgwiki.de/wiki/Stolpersteine</a:t>
            </a:r>
          </a:p>
          <a:p>
            <a:r>
              <a:rPr lang="de-DE" sz="1600" dirty="0"/>
              <a:t>https://deutsch-werden.de/de/wie-viele-stolpersteine-gibt-es-welchen-laendern</a:t>
            </a:r>
          </a:p>
          <a:p>
            <a:pPr marL="0" indent="0">
              <a:buNone/>
            </a:pPr>
            <a:r>
              <a:rPr lang="de-DE" sz="1600" dirty="0"/>
              <a:t> </a:t>
            </a:r>
          </a:p>
          <a:p>
            <a:pPr marL="0" indent="0">
              <a:buNone/>
            </a:pPr>
            <a:r>
              <a:rPr lang="de-DE" sz="1600" dirty="0"/>
              <a:t>Zugriff am 08.11.2020</a:t>
            </a:r>
          </a:p>
          <a:p>
            <a:r>
              <a:rPr lang="de-DE" sz="1600" dirty="0"/>
              <a:t>https://www.teufelsmoor.eu/menschen/cohen-alfred-und-flora/</a:t>
            </a:r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r>
              <a:rPr lang="de-DE" sz="1600" dirty="0"/>
              <a:t>Bildquellen</a:t>
            </a:r>
          </a:p>
          <a:p>
            <a:r>
              <a:rPr lang="de-DE" sz="1600" dirty="0"/>
              <a:t>https://www.tagesspiegel.de/berlin/michael-friedrichs-friedlaender-aus-berlin-stolperstein-macher-ich-druecke-oft-ein-paar-traenen-weg/22634818.html</a:t>
            </a:r>
          </a:p>
          <a:p>
            <a:r>
              <a:rPr lang="de-DE" sz="1600" dirty="0"/>
              <a:t>https://de.wikipedia.org/wiki/Liste_der_Stolpersteine_in_Berlin</a:t>
            </a:r>
          </a:p>
          <a:p>
            <a:r>
              <a:rPr lang="de-DE" sz="1600" dirty="0"/>
              <a:t>https://www.weltderphysik.de/thema/hinter-den-dingen/farben-einer-kerzenflamme/</a:t>
            </a:r>
          </a:p>
          <a:p>
            <a:r>
              <a:rPr lang="de-DE" sz="1600" dirty="0"/>
              <a:t>https://www.teufelsmoor.eu/menschen/cohen-alfred-und-flora/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9908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334</Words>
  <Application>Microsoft Office PowerPoint</Application>
  <PresentationFormat>Breitbild</PresentationFormat>
  <Paragraphs>53</Paragraphs>
  <Slides>7</Slides>
  <Notes>0</Notes>
  <HiddenSlides>0</HiddenSlides>
  <MMClips>6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Wingdings</vt:lpstr>
      <vt:lpstr>Office</vt:lpstr>
      <vt:lpstr>„Erinnern für Toleranz“</vt:lpstr>
      <vt:lpstr>Überblick</vt:lpstr>
      <vt:lpstr>Was sind Stolpersteine?</vt:lpstr>
      <vt:lpstr>Alfred Cohen</vt:lpstr>
      <vt:lpstr>Folgen der NS-Herrschaft</vt:lpstr>
      <vt:lpstr>Reflexion</vt:lpstr>
      <vt:lpstr>Quellen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„Erinnern für Toleranz“</dc:title>
  <dc:creator>Admin</dc:creator>
  <cp:lastModifiedBy>Admin</cp:lastModifiedBy>
  <cp:revision>7</cp:revision>
  <dcterms:created xsi:type="dcterms:W3CDTF">2020-11-14T15:07:04Z</dcterms:created>
  <dcterms:modified xsi:type="dcterms:W3CDTF">2021-01-17T16:08:39Z</dcterms:modified>
</cp:coreProperties>
</file>